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4" r:id="rId3"/>
    <p:sldId id="259" r:id="rId4"/>
    <p:sldId id="290" r:id="rId5"/>
    <p:sldId id="266" r:id="rId6"/>
    <p:sldId id="291" r:id="rId7"/>
    <p:sldId id="279" r:id="rId8"/>
    <p:sldId id="320" r:id="rId9"/>
    <p:sldId id="327" r:id="rId10"/>
    <p:sldId id="329" r:id="rId11"/>
    <p:sldId id="331" r:id="rId12"/>
    <p:sldId id="333" r:id="rId13"/>
    <p:sldId id="334" r:id="rId14"/>
    <p:sldId id="335" r:id="rId15"/>
    <p:sldId id="332" r:id="rId16"/>
    <p:sldId id="381" r:id="rId17"/>
    <p:sldId id="379" r:id="rId18"/>
    <p:sldId id="385" r:id="rId19"/>
    <p:sldId id="382" r:id="rId20"/>
    <p:sldId id="380" r:id="rId21"/>
    <p:sldId id="383" r:id="rId22"/>
    <p:sldId id="384" r:id="rId23"/>
    <p:sldId id="372" r:id="rId24"/>
    <p:sldId id="287" r:id="rId25"/>
    <p:sldId id="319" r:id="rId26"/>
    <p:sldId id="260" r:id="rId27"/>
    <p:sldId id="386" r:id="rId28"/>
    <p:sldId id="292" r:id="rId29"/>
    <p:sldId id="268" r:id="rId30"/>
    <p:sldId id="276" r:id="rId31"/>
    <p:sldId id="280" r:id="rId32"/>
    <p:sldId id="28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269" r:id="rId41"/>
    <p:sldId id="277" r:id="rId42"/>
    <p:sldId id="28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22" r:id="rId51"/>
    <p:sldId id="325" r:id="rId52"/>
    <p:sldId id="326" r:id="rId53"/>
    <p:sldId id="308" r:id="rId54"/>
    <p:sldId id="309" r:id="rId55"/>
    <p:sldId id="310" r:id="rId56"/>
    <p:sldId id="390" r:id="rId57"/>
    <p:sldId id="311" r:id="rId58"/>
    <p:sldId id="341" r:id="rId59"/>
    <p:sldId id="369" r:id="rId60"/>
    <p:sldId id="365" r:id="rId61"/>
    <p:sldId id="378" r:id="rId62"/>
    <p:sldId id="370" r:id="rId63"/>
    <p:sldId id="366" r:id="rId64"/>
    <p:sldId id="371" r:id="rId65"/>
    <p:sldId id="368" r:id="rId66"/>
    <p:sldId id="373" r:id="rId67"/>
    <p:sldId id="312" r:id="rId68"/>
    <p:sldId id="344" r:id="rId69"/>
    <p:sldId id="346" r:id="rId70"/>
    <p:sldId id="345" r:id="rId71"/>
    <p:sldId id="348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362" r:id="rId83"/>
    <p:sldId id="363" r:id="rId84"/>
    <p:sldId id="361" r:id="rId85"/>
    <p:sldId id="376" r:id="rId86"/>
    <p:sldId id="347" r:id="rId87"/>
    <p:sldId id="364" r:id="rId88"/>
    <p:sldId id="349" r:id="rId89"/>
    <p:sldId id="350" r:id="rId90"/>
    <p:sldId id="313" r:id="rId91"/>
    <p:sldId id="318" r:id="rId92"/>
    <p:sldId id="323" r:id="rId93"/>
    <p:sldId id="324" r:id="rId94"/>
    <p:sldId id="337" r:id="rId95"/>
    <p:sldId id="338" r:id="rId96"/>
    <p:sldId id="314" r:id="rId97"/>
    <p:sldId id="315" r:id="rId98"/>
    <p:sldId id="374" r:id="rId99"/>
    <p:sldId id="375" r:id="rId100"/>
    <p:sldId id="339" r:id="rId101"/>
    <p:sldId id="316" r:id="rId102"/>
    <p:sldId id="317" r:id="rId103"/>
    <p:sldId id="270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7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0" y="6355081"/>
            <a:ext cx="85344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" y="6419089"/>
            <a:ext cx="2191920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ies.noaa.gov/pacific-islands/marine-debris-research-and-removal-northwestern-hawaiian-islands" TargetMode="External"/><Relationship Id="rId2" Type="http://schemas.openxmlformats.org/officeDocument/2006/relationships/hyperlink" Target="http://www.marinedebris.noaa.gov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hyperlink" Target="mailto:james.morioka@noaa.gov" TargetMode="External"/><Relationship Id="rId4" Type="http://schemas.openxmlformats.org/officeDocument/2006/relationships/hyperlink" Target="https://marinesanctuary.org/blog/video-spotlighting-the-threat-marine-debris-poses-to-wildlife-in-papahanaumokuakea/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james.morioka@noaa.gov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2820"/>
            <a:ext cx="10972800" cy="676014"/>
          </a:xfrm>
        </p:spPr>
        <p:txBody>
          <a:bodyPr/>
          <a:lstStyle/>
          <a:p>
            <a:pPr algn="ctr"/>
            <a:r>
              <a:rPr lang="en-US" dirty="0" smtClean="0"/>
              <a:t>Northwestern Hawaiian Islands Marine Debris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2" y="4975762"/>
            <a:ext cx="10953006" cy="152939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James Morioka</a:t>
            </a:r>
          </a:p>
          <a:p>
            <a:pPr marL="0" indent="0" algn="ctr">
              <a:buNone/>
            </a:pPr>
            <a:r>
              <a:rPr lang="en-US" dirty="0"/>
              <a:t>O</a:t>
            </a:r>
            <a:r>
              <a:rPr lang="en-US" dirty="0" smtClean="0"/>
              <a:t>perations Manager</a:t>
            </a:r>
          </a:p>
          <a:p>
            <a:pPr marL="0" indent="0" algn="ctr">
              <a:buNone/>
            </a:pPr>
            <a:r>
              <a:rPr lang="en-US" dirty="0" smtClean="0"/>
              <a:t>Joint Institute for Marine and Atmospheric Research (JIMAR)</a:t>
            </a:r>
          </a:p>
          <a:p>
            <a:pPr marL="0" indent="0" algn="ctr">
              <a:buNone/>
            </a:pPr>
            <a:r>
              <a:rPr lang="en-US" dirty="0" smtClean="0"/>
              <a:t>NOAA </a:t>
            </a:r>
            <a:r>
              <a:rPr lang="en-US" dirty="0"/>
              <a:t>Pacific Islands Fisheries Science </a:t>
            </a:r>
            <a:r>
              <a:rPr lang="en-US" dirty="0" smtClean="0"/>
              <a:t>Center (PIFSC) Ecosystem Sciences Division (ESD)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1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83" y="890965"/>
            <a:ext cx="7250006" cy="40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  <a:noFill/>
          <a:ln w="44450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6923313" y="2426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8113" y="27313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913" y="30361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37713" y="33409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42513" y="36457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447313" y="3950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19" y="609600"/>
            <a:ext cx="2592779" cy="2592779"/>
          </a:xfrm>
          <a:prstGeom prst="rect">
            <a:avLst/>
          </a:prstGeom>
          <a:scene3d>
            <a:camera prst="orthographicFront">
              <a:rot lat="0" lon="10200000" rev="1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04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34" y="0"/>
            <a:ext cx="6878524" cy="6878524"/>
          </a:xfrm>
        </p:spPr>
      </p:pic>
    </p:spTree>
    <p:extLst>
      <p:ext uri="{BB962C8B-B14F-4D97-AF65-F5344CB8AC3E}">
        <p14:creationId xmlns:p14="http://schemas.microsoft.com/office/powerpoint/2010/main" val="29413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796901" cy="49678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2020 is a data analysis year</a:t>
            </a:r>
          </a:p>
          <a:p>
            <a:pPr lvl="1"/>
            <a:r>
              <a:rPr lang="en-US" dirty="0" smtClean="0"/>
              <a:t>Analyze shoreline accumulation data</a:t>
            </a:r>
          </a:p>
          <a:p>
            <a:pPr lvl="1"/>
            <a:r>
              <a:rPr lang="en-US" dirty="0" err="1" smtClean="0"/>
              <a:t>Sfm</a:t>
            </a:r>
            <a:r>
              <a:rPr lang="en-US" dirty="0" smtClean="0"/>
              <a:t>: Compare </a:t>
            </a:r>
            <a:r>
              <a:rPr lang="en-US" dirty="0"/>
              <a:t>net size/weight (</a:t>
            </a:r>
            <a:r>
              <a:rPr lang="en-US" dirty="0" err="1"/>
              <a:t>lbs</a:t>
            </a:r>
            <a:r>
              <a:rPr lang="en-US" dirty="0"/>
              <a:t>) to impact area (m²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UAS net detection assessment</a:t>
            </a:r>
          </a:p>
          <a:p>
            <a:r>
              <a:rPr lang="en-US" b="1" dirty="0" smtClean="0"/>
              <a:t>2021</a:t>
            </a:r>
            <a:r>
              <a:rPr lang="en-US" dirty="0" smtClean="0"/>
              <a:t> is next projected field mission</a:t>
            </a:r>
          </a:p>
          <a:p>
            <a:pPr lvl="1"/>
            <a:r>
              <a:rPr lang="en-US" dirty="0" smtClean="0"/>
              <a:t>Large-scale removal mission (30-60 days)</a:t>
            </a:r>
          </a:p>
          <a:p>
            <a:pPr lvl="1"/>
            <a:r>
              <a:rPr lang="en-US" dirty="0" smtClean="0"/>
              <a:t>Resurvey impact and control sites for successional change in benthic habitat composition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2" y="938151"/>
            <a:ext cx="6483928" cy="48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 on the project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15" y="1377538"/>
            <a:ext cx="5759532" cy="50232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Visit </a:t>
            </a:r>
            <a:r>
              <a:rPr lang="en-US" dirty="0">
                <a:hlinkClick r:id="rId2"/>
              </a:rPr>
              <a:t>www.marinedebris.noaa.gov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Visit </a:t>
            </a:r>
            <a:r>
              <a:rPr lang="en-US" dirty="0" smtClean="0">
                <a:hlinkClick r:id="rId3"/>
              </a:rPr>
              <a:t>www.fisheries.noaa.gov/pacific-islands/marine-debris-research-and-removal-northwestern-hawaiian-islands</a:t>
            </a:r>
            <a:endParaRPr lang="en-US" dirty="0"/>
          </a:p>
          <a:p>
            <a:r>
              <a:rPr lang="en-US" dirty="0" smtClean="0"/>
              <a:t>Visit </a:t>
            </a:r>
            <a:r>
              <a:rPr lang="en-US" dirty="0">
                <a:hlinkClick r:id="rId4"/>
              </a:rPr>
              <a:t>https://marinesanctuary.org/blog/video-spotlighting-the-threat-marine-debris-poses-to-wildlife-in-papahanaumokuakea/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Email: </a:t>
            </a:r>
            <a:r>
              <a:rPr lang="en-US" dirty="0" smtClean="0">
                <a:hlinkClick r:id="rId5"/>
              </a:rPr>
              <a:t>james.morioka@noaa.gov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Office Phone: (808) 725-5491</a:t>
            </a:r>
          </a:p>
          <a:p>
            <a:pPr marL="0" indent="0">
              <a:buNone/>
            </a:pPr>
            <a:r>
              <a:rPr lang="en-US" dirty="0" smtClean="0"/>
              <a:t>Mailing Address: NOAA IRC</a:t>
            </a:r>
          </a:p>
          <a:p>
            <a:pPr marL="0" indent="0">
              <a:buNone/>
            </a:pPr>
            <a:r>
              <a:rPr lang="en-US" dirty="0" smtClean="0"/>
              <a:t>Attn: James Morioka, PIFSC/ESD</a:t>
            </a:r>
          </a:p>
          <a:p>
            <a:pPr marL="0" indent="0">
              <a:buNone/>
            </a:pPr>
            <a:r>
              <a:rPr lang="en-US" dirty="0" smtClean="0"/>
              <a:t>1845 Wasp Blvd., Bldg. #176</a:t>
            </a:r>
          </a:p>
          <a:p>
            <a:pPr marL="0" indent="0">
              <a:buNone/>
            </a:pPr>
            <a:r>
              <a:rPr lang="en-US" dirty="0" smtClean="0"/>
              <a:t>Honolulu, HI 96818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3" y="1698172"/>
            <a:ext cx="5843267" cy="39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21" y="1287257"/>
            <a:ext cx="7582503" cy="50550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103</a:t>
            </a:fld>
            <a:endParaRPr lang="en-US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43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  <a:ln w="44450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6923313" y="2426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8113" y="27313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913" y="30361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37713" y="33409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42513" y="36457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447313" y="3950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19" y="609600"/>
            <a:ext cx="2592779" cy="2592779"/>
          </a:xfrm>
          <a:prstGeom prst="rect">
            <a:avLst/>
          </a:prstGeom>
          <a:scene3d>
            <a:camera prst="orthographicFront">
              <a:rot lat="0" lon="10200000" rev="1200000"/>
            </a:camera>
            <a:lightRig rig="threePt" dir="t"/>
          </a:scene3d>
        </p:spPr>
      </p:pic>
      <p:cxnSp>
        <p:nvCxnSpPr>
          <p:cNvPr id="3" name="Straight Arrow Connector 2"/>
          <p:cNvCxnSpPr/>
          <p:nvPr/>
        </p:nvCxnSpPr>
        <p:spPr>
          <a:xfrm>
            <a:off x="6044539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79423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680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19554" y="1389413"/>
            <a:ext cx="11875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12377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21" y="7057"/>
            <a:ext cx="1724835" cy="12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  <a:ln w="44450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6923313" y="2426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8113" y="27313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913" y="30361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37713" y="33409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42513" y="36457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447313" y="3950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19" y="609600"/>
            <a:ext cx="2592779" cy="2592779"/>
          </a:xfrm>
          <a:prstGeom prst="rect">
            <a:avLst/>
          </a:prstGeom>
          <a:scene3d>
            <a:camera prst="orthographicFront">
              <a:rot lat="0" lon="10200000" rev="1200000"/>
            </a:camera>
            <a:lightRig rig="threePt" dir="t"/>
          </a:scene3d>
        </p:spPr>
      </p:pic>
      <p:cxnSp>
        <p:nvCxnSpPr>
          <p:cNvPr id="3" name="Straight Arrow Connector 2"/>
          <p:cNvCxnSpPr/>
          <p:nvPr/>
        </p:nvCxnSpPr>
        <p:spPr>
          <a:xfrm>
            <a:off x="6044539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79423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680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19554" y="1389413"/>
            <a:ext cx="11875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12377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21" y="7057"/>
            <a:ext cx="1724835" cy="12050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33678" y="3146959"/>
            <a:ext cx="3142482" cy="80356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  <a:ln w="44450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6923313" y="2426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8113" y="27313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913" y="30361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37713" y="33409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42513" y="36457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447313" y="3950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19" y="609600"/>
            <a:ext cx="2592779" cy="2592779"/>
          </a:xfrm>
          <a:prstGeom prst="rect">
            <a:avLst/>
          </a:prstGeom>
          <a:scene3d>
            <a:camera prst="orthographicFront">
              <a:rot lat="0" lon="10200000" rev="1200000"/>
            </a:camera>
            <a:lightRig rig="threePt" dir="t"/>
          </a:scene3d>
        </p:spPr>
      </p:pic>
      <p:cxnSp>
        <p:nvCxnSpPr>
          <p:cNvPr id="3" name="Straight Arrow Connector 2"/>
          <p:cNvCxnSpPr/>
          <p:nvPr/>
        </p:nvCxnSpPr>
        <p:spPr>
          <a:xfrm>
            <a:off x="6044539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79423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680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19554" y="1389413"/>
            <a:ext cx="11875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12377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21" y="7057"/>
            <a:ext cx="1724835" cy="12050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33678" y="3146959"/>
            <a:ext cx="3142482" cy="80356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07" y="4050677"/>
            <a:ext cx="2265172" cy="19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  <a:ln w="44450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6923313" y="2426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8113" y="27313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913" y="30361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37713" y="33409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42513" y="36457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447313" y="3950524"/>
            <a:ext cx="676894" cy="61751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19" y="609600"/>
            <a:ext cx="2592779" cy="2592779"/>
          </a:xfrm>
          <a:prstGeom prst="rect">
            <a:avLst/>
          </a:prstGeom>
          <a:scene3d>
            <a:camera prst="orthographicFront">
              <a:rot lat="0" lon="10200000" rev="1200000"/>
            </a:camera>
            <a:lightRig rig="threePt" dir="t"/>
          </a:scene3d>
        </p:spPr>
      </p:pic>
      <p:cxnSp>
        <p:nvCxnSpPr>
          <p:cNvPr id="3" name="Straight Arrow Connector 2"/>
          <p:cNvCxnSpPr/>
          <p:nvPr/>
        </p:nvCxnSpPr>
        <p:spPr>
          <a:xfrm>
            <a:off x="6044539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79423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680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19554" y="1389413"/>
            <a:ext cx="11875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12377" y="1389413"/>
            <a:ext cx="0" cy="103711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21" y="7057"/>
            <a:ext cx="1724835" cy="12050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33678" y="3146959"/>
            <a:ext cx="3142482" cy="80356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07" y="4050677"/>
            <a:ext cx="2265172" cy="1964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18" y="1592281"/>
            <a:ext cx="666222" cy="3912920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776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207834" cy="61039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207834" cy="61039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9381" y="1733797"/>
            <a:ext cx="8953995" cy="1508164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scene3d>
            <a:camera prst="orthographicFront">
              <a:rot lat="0" lon="0" rev="97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11491" y="3906982"/>
            <a:ext cx="3123210" cy="133003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1" y="83127"/>
            <a:ext cx="13188262" cy="6270172"/>
          </a:xfrm>
        </p:spPr>
      </p:pic>
    </p:spTree>
    <p:extLst>
      <p:ext uri="{BB962C8B-B14F-4D97-AF65-F5344CB8AC3E}">
        <p14:creationId xmlns:p14="http://schemas.microsoft.com/office/powerpoint/2010/main" val="40872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207834" cy="61039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9381" y="1733797"/>
            <a:ext cx="8953995" cy="1508164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scene3d>
            <a:camera prst="orthographicFront">
              <a:rot lat="0" lon="0" rev="97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11491" y="3906982"/>
            <a:ext cx="3123210" cy="133003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207834" cy="61039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9381" y="1733797"/>
            <a:ext cx="8953995" cy="1508164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scene3d>
            <a:camera prst="orthographicFront">
              <a:rot lat="0" lon="0" rev="97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11491" y="3906982"/>
            <a:ext cx="3123210" cy="133003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9381" y="2486383"/>
            <a:ext cx="182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Oldest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32481" y="2318631"/>
            <a:ext cx="253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Youngest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61901" y="1733797"/>
            <a:ext cx="11876" cy="75258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305309" y="3241961"/>
            <a:ext cx="23751" cy="843151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Presenter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5090556" cy="48253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James Morioka</a:t>
            </a:r>
          </a:p>
          <a:p>
            <a:pPr marL="0" indent="0">
              <a:buNone/>
            </a:pPr>
            <a:r>
              <a:rPr lang="en-US" dirty="0" smtClean="0"/>
              <a:t>Operations Manager</a:t>
            </a:r>
          </a:p>
          <a:p>
            <a:pPr marL="0" indent="0">
              <a:buNone/>
            </a:pPr>
            <a:r>
              <a:rPr lang="en-US" dirty="0" smtClean="0"/>
              <a:t>Joint Institute for Marine and Atmospheric Research (JIMAR)</a:t>
            </a:r>
          </a:p>
          <a:p>
            <a:pPr marL="0" indent="0">
              <a:buNone/>
            </a:pPr>
            <a:r>
              <a:rPr lang="en-US" dirty="0" smtClean="0"/>
              <a:t>NOAA Pacific Islands Fisheries Science Center (PIFSC) Ecosystem Sciences Division (ESD)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james.morioka@noaa.gov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808-725-5491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1522053"/>
            <a:ext cx="6206836" cy="41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49" y="118753"/>
            <a:ext cx="3862951" cy="61521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092"/>
            <a:ext cx="8379468" cy="436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42" y="91807"/>
            <a:ext cx="9392238" cy="62614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8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207834" cy="61039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9381" y="1733797"/>
            <a:ext cx="8953995" cy="1508164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scene3d>
            <a:camera prst="orthographicFront">
              <a:rot lat="0" lon="0" rev="97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9381" y="4010868"/>
            <a:ext cx="79564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52 metric tons of DFG accumulate in NWHI annually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88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Debris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5518068" cy="4525963"/>
          </a:xfrm>
        </p:spPr>
        <p:txBody>
          <a:bodyPr/>
          <a:lstStyle/>
          <a:p>
            <a:r>
              <a:rPr lang="en-US" dirty="0" smtClean="0"/>
              <a:t>Refuse, Reduce, Reuse, Recycle, </a:t>
            </a:r>
            <a:r>
              <a:rPr lang="en-US" b="1" dirty="0" smtClean="0"/>
              <a:t>Remove</a:t>
            </a:r>
          </a:p>
          <a:p>
            <a:r>
              <a:rPr lang="en-US" dirty="0" smtClean="0"/>
              <a:t>How is marine debris affecting the NWHI?</a:t>
            </a:r>
          </a:p>
          <a:p>
            <a:pPr lvl="1"/>
            <a:r>
              <a:rPr lang="en-US" dirty="0" smtClean="0"/>
              <a:t>Entanglement</a:t>
            </a:r>
          </a:p>
          <a:p>
            <a:pPr lvl="1"/>
            <a:r>
              <a:rPr lang="en-US" dirty="0" smtClean="0"/>
              <a:t>Ingestion</a:t>
            </a:r>
          </a:p>
          <a:p>
            <a:pPr lvl="1"/>
            <a:r>
              <a:rPr lang="en-US" dirty="0" smtClean="0"/>
              <a:t>Habitat damage</a:t>
            </a:r>
          </a:p>
          <a:p>
            <a:pPr lvl="1"/>
            <a:r>
              <a:rPr lang="en-US" dirty="0" smtClean="0"/>
              <a:t>Non-native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32" y="1351806"/>
            <a:ext cx="6308768" cy="42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5" y="0"/>
            <a:ext cx="6330345" cy="4747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" y="3154876"/>
            <a:ext cx="5863184" cy="3908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11" y="1"/>
            <a:ext cx="5915766" cy="3321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5" y="3321132"/>
            <a:ext cx="6497582" cy="43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2" y="-764971"/>
            <a:ext cx="6305798" cy="420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96" y="3438895"/>
            <a:ext cx="6305798" cy="4203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240"/>
            <a:ext cx="5886202" cy="39241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3" y="3438896"/>
            <a:ext cx="6308436" cy="4731327"/>
          </a:xfrm>
        </p:spPr>
      </p:pic>
    </p:spTree>
    <p:extLst>
      <p:ext uri="{BB962C8B-B14F-4D97-AF65-F5344CB8AC3E}">
        <p14:creationId xmlns:p14="http://schemas.microsoft.com/office/powerpoint/2010/main" val="8622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07294"/>
            <a:ext cx="619496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1996 – Project founded in NWHI </a:t>
            </a:r>
          </a:p>
          <a:p>
            <a:r>
              <a:rPr lang="en-US" dirty="0" smtClean="0"/>
              <a:t>1999 – First full marine debris season</a:t>
            </a:r>
          </a:p>
          <a:p>
            <a:r>
              <a:rPr lang="en-US" dirty="0" smtClean="0"/>
              <a:t>2006 – </a:t>
            </a:r>
            <a:r>
              <a:rPr lang="en-US" dirty="0" err="1" smtClean="0"/>
              <a:t>Papahānaumokuākea</a:t>
            </a:r>
            <a:r>
              <a:rPr lang="en-US" dirty="0" smtClean="0"/>
              <a:t> Marine National Monument established</a:t>
            </a:r>
          </a:p>
          <a:p>
            <a:r>
              <a:rPr lang="en-US" dirty="0" smtClean="0"/>
              <a:t>2006 – Maintenance mode (annual)</a:t>
            </a:r>
          </a:p>
          <a:p>
            <a:r>
              <a:rPr lang="en-US" dirty="0" smtClean="0"/>
              <a:t>1996 – 2018: 922 metric tons (over 2 million </a:t>
            </a:r>
            <a:r>
              <a:rPr lang="en-US" dirty="0" err="1" smtClean="0"/>
              <a:t>lbs</a:t>
            </a:r>
            <a:r>
              <a:rPr lang="en-US" dirty="0" smtClean="0"/>
              <a:t>) removed from NWHI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26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23" y="118752"/>
            <a:ext cx="4651169" cy="62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Debris Removal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5494317" cy="4525963"/>
          </a:xfrm>
        </p:spPr>
        <p:txBody>
          <a:bodyPr>
            <a:normAutofit/>
          </a:bodyPr>
          <a:lstStyle/>
          <a:p>
            <a:r>
              <a:rPr lang="en-US" dirty="0"/>
              <a:t>1,400 Hawaiian monk seals left in the </a:t>
            </a:r>
            <a:r>
              <a:rPr lang="en-US" dirty="0" smtClean="0"/>
              <a:t>world</a:t>
            </a:r>
            <a:endParaRPr lang="en-US" b="1" dirty="0" smtClean="0"/>
          </a:p>
          <a:p>
            <a:r>
              <a:rPr lang="en-US" b="1" dirty="0" smtClean="0"/>
              <a:t>28% </a:t>
            </a:r>
            <a:r>
              <a:rPr lang="en-US" dirty="0" smtClean="0"/>
              <a:t>of Hawaiian monk seals alive today are because of marine debris removals, disentanglements, and rehabilitation efforts </a:t>
            </a:r>
            <a:r>
              <a:rPr lang="en-US" sz="1400" dirty="0" smtClean="0"/>
              <a:t>(</a:t>
            </a:r>
            <a:r>
              <a:rPr lang="en-US" sz="1400" dirty="0" err="1" smtClean="0"/>
              <a:t>Harting</a:t>
            </a:r>
            <a:r>
              <a:rPr lang="en-US" sz="1400" dirty="0" smtClean="0"/>
              <a:t> et al., </a:t>
            </a:r>
            <a:r>
              <a:rPr lang="en-US" sz="1400" smtClean="0"/>
              <a:t>2014)</a:t>
            </a: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70" y="1579416"/>
            <a:ext cx="6121730" cy="40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6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Removal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Coral reef survey (in-water)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ow-board (towed diver)</a:t>
            </a:r>
          </a:p>
          <a:p>
            <a:pPr lvl="1"/>
            <a:r>
              <a:rPr lang="en-US" dirty="0" smtClean="0"/>
              <a:t>Swim</a:t>
            </a:r>
          </a:p>
          <a:p>
            <a:pPr lvl="1"/>
            <a:endParaRPr lang="en-US" dirty="0"/>
          </a:p>
          <a:p>
            <a:pPr marL="1714500" lvl="4" indent="0">
              <a:buNone/>
            </a:pPr>
            <a:r>
              <a:rPr lang="en-US" b="1" u="sng" dirty="0" smtClean="0"/>
              <a:t>VS.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Shoreline survey (land)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28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11" y="1145219"/>
            <a:ext cx="3121981" cy="4682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33" y="1145219"/>
            <a:ext cx="3122278" cy="46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Removal Methods - </a:t>
            </a:r>
            <a:r>
              <a:rPr lang="en-US" dirty="0" err="1" smtClean="0"/>
              <a:t>Towboard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009901" cy="4525963"/>
          </a:xfrm>
        </p:spPr>
        <p:txBody>
          <a:bodyPr/>
          <a:lstStyle/>
          <a:p>
            <a:r>
              <a:rPr lang="en-US" dirty="0" smtClean="0"/>
              <a:t>Coral reef survey</a:t>
            </a:r>
          </a:p>
          <a:p>
            <a:pPr lvl="1"/>
            <a:r>
              <a:rPr lang="en-US" dirty="0" smtClean="0"/>
              <a:t>Tow-board</a:t>
            </a:r>
          </a:p>
          <a:p>
            <a:pPr lvl="1"/>
            <a:r>
              <a:rPr lang="en-US" dirty="0" smtClean="0"/>
              <a:t>Back-reef</a:t>
            </a:r>
          </a:p>
          <a:p>
            <a:pPr lvl="1"/>
            <a:r>
              <a:rPr lang="en-US" dirty="0" smtClean="0"/>
              <a:t>Free-dive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29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46" y="1258783"/>
            <a:ext cx="7093553" cy="5088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" y="3645082"/>
            <a:ext cx="4053416" cy="27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5610346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Background Information on the Hawaiian Islands and Marine Debris </a:t>
            </a:r>
          </a:p>
          <a:p>
            <a:r>
              <a:rPr lang="en-US" dirty="0" smtClean="0"/>
              <a:t>Project History</a:t>
            </a:r>
          </a:p>
          <a:p>
            <a:r>
              <a:rPr lang="en-US" dirty="0" smtClean="0"/>
              <a:t>Survey and Removal Methods</a:t>
            </a:r>
          </a:p>
          <a:p>
            <a:r>
              <a:rPr lang="en-US" dirty="0" smtClean="0"/>
              <a:t>2018 Field Mission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Future 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3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46" y="0"/>
            <a:ext cx="5972054" cy="79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100545"/>
            <a:ext cx="8348354" cy="6264495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4909" y="1148914"/>
            <a:ext cx="261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Back-reef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5807" y="1148914"/>
            <a:ext cx="2520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Fore-reef</a:t>
            </a:r>
          </a:p>
        </p:txBody>
      </p:sp>
    </p:spTree>
    <p:extLst>
      <p:ext uri="{BB962C8B-B14F-4D97-AF65-F5344CB8AC3E}">
        <p14:creationId xmlns:p14="http://schemas.microsoft.com/office/powerpoint/2010/main" val="26499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37" y="83127"/>
            <a:ext cx="8360229" cy="62701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43337" y="4981651"/>
            <a:ext cx="2520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Fore-reef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6049" y="225584"/>
            <a:ext cx="261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Back-reef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2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33" y="103683"/>
            <a:ext cx="8309744" cy="62323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2961" y="1252800"/>
            <a:ext cx="261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Back-reef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2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96518" y="1744176"/>
            <a:ext cx="2395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0.25 km²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0025" y="5057392"/>
            <a:ext cx="3408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*Not to scale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75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497"/>
            <a:ext cx="6174161" cy="47812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63" y="878773"/>
            <a:ext cx="6074238" cy="4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849" y="243445"/>
            <a:ext cx="10972800" cy="676014"/>
          </a:xfrm>
        </p:spPr>
        <p:txBody>
          <a:bodyPr/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62" y="1064791"/>
            <a:ext cx="11044051" cy="52647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NOAA Pacific Islands Fisheries Science Center (PIFSC)</a:t>
            </a:r>
          </a:p>
          <a:p>
            <a:r>
              <a:rPr lang="en-US" dirty="0"/>
              <a:t>Joint Institute for Marine and Atmospheric Research (JIMAR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NOAA </a:t>
            </a:r>
            <a:r>
              <a:rPr lang="en-US" dirty="0"/>
              <a:t>Marine Debris Program (MDP)</a:t>
            </a:r>
          </a:p>
          <a:p>
            <a:r>
              <a:rPr lang="en-US" dirty="0"/>
              <a:t>NOAA Damage Assessment Remediation and Restoration Program (DARRP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National Fish and Wildlife Foundation (NFWF)</a:t>
            </a:r>
          </a:p>
          <a:p>
            <a:r>
              <a:rPr lang="en-US" dirty="0" smtClean="0"/>
              <a:t>Fishing </a:t>
            </a:r>
            <a:r>
              <a:rPr lang="en-US" dirty="0"/>
              <a:t>for Energy – </a:t>
            </a:r>
            <a:r>
              <a:rPr lang="en-US" dirty="0" err="1"/>
              <a:t>Schnitzer</a:t>
            </a:r>
            <a:r>
              <a:rPr lang="en-US" dirty="0"/>
              <a:t> Steel Co. and H-Power/Covanta </a:t>
            </a:r>
            <a:r>
              <a:rPr lang="en-US" dirty="0" smtClean="0"/>
              <a:t>Energy</a:t>
            </a:r>
          </a:p>
          <a:p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Hawaii</a:t>
            </a:r>
          </a:p>
          <a:p>
            <a:r>
              <a:rPr lang="en-US" dirty="0" smtClean="0"/>
              <a:t>NOAA </a:t>
            </a:r>
            <a:r>
              <a:rPr lang="en-US" dirty="0" err="1">
                <a:latin typeface="Arial Narrow" panose="020B0606020202030204" pitchFamily="34" charset="0"/>
              </a:rPr>
              <a:t>Papahānaumokuākea</a:t>
            </a:r>
            <a:r>
              <a:rPr lang="en-US" dirty="0"/>
              <a:t> Marine National Monument Program (PMNM)</a:t>
            </a:r>
          </a:p>
          <a:p>
            <a:r>
              <a:rPr lang="en-US" dirty="0"/>
              <a:t>U.S. Fish and Wildlife Services (USFWS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National Marine Sanctuaries Foundation (NMSF)</a:t>
            </a:r>
          </a:p>
          <a:p>
            <a:r>
              <a:rPr lang="en-US" dirty="0" err="1" smtClean="0"/>
              <a:t>Satlink</a:t>
            </a:r>
            <a:r>
              <a:rPr lang="en-US" dirty="0" smtClean="0"/>
              <a:t> Global</a:t>
            </a:r>
          </a:p>
          <a:p>
            <a:r>
              <a:rPr lang="en-US" dirty="0"/>
              <a:t>Co-trustees of the </a:t>
            </a:r>
            <a:r>
              <a:rPr lang="en-US" dirty="0" err="1">
                <a:latin typeface="Arial Narrow" panose="020B0606020202030204" pitchFamily="34" charset="0"/>
              </a:rPr>
              <a:t>Papahānaumokuākea</a:t>
            </a:r>
            <a:r>
              <a:rPr lang="en-US" dirty="0"/>
              <a:t> Marine National Monument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4</a:t>
            </a:fld>
            <a:endParaRPr lang="en-US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680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Removal Methods - Swim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009901" cy="4525963"/>
          </a:xfrm>
        </p:spPr>
        <p:txBody>
          <a:bodyPr/>
          <a:lstStyle/>
          <a:p>
            <a:r>
              <a:rPr lang="en-US" dirty="0" smtClean="0"/>
              <a:t>Coral reef survey</a:t>
            </a:r>
            <a:endParaRPr lang="en-US" dirty="0"/>
          </a:p>
          <a:p>
            <a:pPr lvl="1"/>
            <a:r>
              <a:rPr lang="en-US" dirty="0" smtClean="0"/>
              <a:t>Swim / Snorkel</a:t>
            </a:r>
          </a:p>
          <a:p>
            <a:pPr lvl="1"/>
            <a:r>
              <a:rPr lang="en-US" dirty="0" smtClean="0"/>
              <a:t>Free-dive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40</a:t>
            </a:fld>
            <a:endParaRPr lang="en-US" dirty="0">
              <a:latin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95" y="1223156"/>
            <a:ext cx="6895605" cy="51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09516" cy="62326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26745" y="211523"/>
            <a:ext cx="3058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Patch reefs</a:t>
            </a:r>
          </a:p>
        </p:txBody>
      </p:sp>
    </p:spTree>
    <p:extLst>
      <p:ext uri="{BB962C8B-B14F-4D97-AF65-F5344CB8AC3E}">
        <p14:creationId xmlns:p14="http://schemas.microsoft.com/office/powerpoint/2010/main" val="3704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5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36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00584"/>
            <a:ext cx="8314944" cy="62362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7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04387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Hawaiian archipelago centrally located in N. Pacific Gyre</a:t>
            </a:r>
          </a:p>
          <a:p>
            <a:r>
              <a:rPr lang="en-US" dirty="0" smtClean="0"/>
              <a:t>Northwestern Hawaiian Islands (NWHI) -uninhabited islands and atolls</a:t>
            </a:r>
          </a:p>
          <a:p>
            <a:r>
              <a:rPr lang="en-US" dirty="0" smtClean="0"/>
              <a:t>70% of shallow water coral reef habitats in U.S.</a:t>
            </a:r>
          </a:p>
          <a:p>
            <a:r>
              <a:rPr lang="en-US" dirty="0" smtClean="0"/>
              <a:t>More than 7,000 marine species (25% endemic)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5</a:t>
            </a:fld>
            <a:endParaRPr lang="en-US" dirty="0">
              <a:latin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76" y="1497496"/>
            <a:ext cx="7309724" cy="39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84" y="-1"/>
            <a:ext cx="6866649" cy="6866649"/>
          </a:xfrm>
        </p:spPr>
      </p:pic>
    </p:spTree>
    <p:extLst>
      <p:ext uri="{BB962C8B-B14F-4D97-AF65-F5344CB8AC3E}">
        <p14:creationId xmlns:p14="http://schemas.microsoft.com/office/powerpoint/2010/main" val="512317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11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0"/>
            <a:ext cx="6866648" cy="68666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5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Removal Methods – In-water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07294"/>
            <a:ext cx="4894554" cy="48117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Net is visually identified and GPS marked</a:t>
            </a:r>
          </a:p>
          <a:p>
            <a:r>
              <a:rPr lang="en-US" dirty="0" smtClean="0"/>
              <a:t>Data is collected on the nets</a:t>
            </a:r>
          </a:p>
          <a:p>
            <a:r>
              <a:rPr lang="en-US" dirty="0" smtClean="0"/>
              <a:t>Dive teams breath-hold dive to cut and remove net (&lt;30 </a:t>
            </a:r>
            <a:r>
              <a:rPr lang="en-US" dirty="0" err="1" smtClean="0"/>
              <a:t>ft</a:t>
            </a:r>
            <a:r>
              <a:rPr lang="en-US" dirty="0" smtClean="0"/>
              <a:t> depth)</a:t>
            </a:r>
          </a:p>
          <a:p>
            <a:r>
              <a:rPr lang="en-US" dirty="0" smtClean="0"/>
              <a:t>Nets are manually hauled into small boats</a:t>
            </a:r>
            <a:endParaRPr lang="en-US" dirty="0"/>
          </a:p>
          <a:p>
            <a:r>
              <a:rPr lang="en-US" dirty="0" smtClean="0"/>
              <a:t>Net loads are craned out of boats onto 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53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50" y="1447060"/>
            <a:ext cx="6320952" cy="35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19" y="2227062"/>
            <a:ext cx="7079571" cy="471971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504"/>
            <a:ext cx="6303147" cy="420209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76" y="2956261"/>
            <a:ext cx="5927324" cy="4445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76" y="-372864"/>
            <a:ext cx="6155184" cy="41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Removal Methods –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07294"/>
            <a:ext cx="6714477" cy="4465537"/>
          </a:xfrm>
        </p:spPr>
        <p:txBody>
          <a:bodyPr/>
          <a:lstStyle/>
          <a:p>
            <a:r>
              <a:rPr lang="en-US" dirty="0" smtClean="0"/>
              <a:t>Nets and plastics are removed from the shoreline</a:t>
            </a:r>
          </a:p>
          <a:p>
            <a:pPr lvl="1"/>
            <a:r>
              <a:rPr lang="en-US" dirty="0" smtClean="0"/>
              <a:t>Priority is to remove entanglement hazards to Hawaiian monk seals, green sea turtles, and sea birds</a:t>
            </a:r>
          </a:p>
          <a:p>
            <a:r>
              <a:rPr lang="en-US" dirty="0" smtClean="0"/>
              <a:t>Debris is loaded manually into bulk bags on small boats</a:t>
            </a:r>
          </a:p>
          <a:p>
            <a:r>
              <a:rPr lang="en-US" dirty="0" smtClean="0"/>
              <a:t>Debris is craned out of the boat onto 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55</a:t>
            </a:fld>
            <a:endParaRPr lang="en-US" dirty="0">
              <a:latin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05" y="1031779"/>
            <a:ext cx="3973499" cy="264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05" y="3680779"/>
            <a:ext cx="3973499" cy="26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debris survey video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Play debris survey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18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Field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41-day mission (September 19 – October 30, 2018)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NOAA R/V </a:t>
            </a:r>
            <a:r>
              <a:rPr lang="en-US" i="1" dirty="0" smtClean="0"/>
              <a:t>Oscar Elton </a:t>
            </a:r>
            <a:r>
              <a:rPr lang="en-US" i="1" dirty="0" err="1" smtClean="0"/>
              <a:t>Sette</a:t>
            </a:r>
            <a:r>
              <a:rPr lang="en-US" i="1" dirty="0" smtClean="0"/>
              <a:t> </a:t>
            </a:r>
            <a:r>
              <a:rPr lang="en-US" dirty="0" smtClean="0"/>
              <a:t>(September 19 – October 11)</a:t>
            </a:r>
          </a:p>
          <a:p>
            <a:pPr marL="1314450" lvl="2" indent="-514350"/>
            <a:r>
              <a:rPr lang="en-US" b="1" dirty="0" smtClean="0"/>
              <a:t>51,504 </a:t>
            </a:r>
            <a:r>
              <a:rPr lang="en-US" b="1" dirty="0" err="1" smtClean="0"/>
              <a:t>lbs</a:t>
            </a:r>
            <a:r>
              <a:rPr lang="en-US" b="1" dirty="0" smtClean="0"/>
              <a:t> removed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Midway Atoll shore-based (October 5-25)</a:t>
            </a:r>
          </a:p>
          <a:p>
            <a:pPr marL="1314450" lvl="2" indent="-514350"/>
            <a:r>
              <a:rPr lang="en-US" b="1" dirty="0" smtClean="0"/>
              <a:t>63,240 </a:t>
            </a:r>
            <a:r>
              <a:rPr lang="en-US" b="1" dirty="0" err="1" smtClean="0"/>
              <a:t>lbs</a:t>
            </a:r>
            <a:r>
              <a:rPr lang="en-US" b="1" dirty="0" smtClean="0"/>
              <a:t> removed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M/V </a:t>
            </a:r>
            <a:r>
              <a:rPr lang="en-US" i="1" dirty="0" err="1" smtClean="0"/>
              <a:t>Imua</a:t>
            </a:r>
            <a:r>
              <a:rPr lang="en-US" i="1" dirty="0" smtClean="0"/>
              <a:t> </a:t>
            </a:r>
            <a:r>
              <a:rPr lang="en-US" dirty="0" smtClean="0"/>
              <a:t>(October 13-30)</a:t>
            </a:r>
          </a:p>
          <a:p>
            <a:pPr marL="1314450" lvl="2" indent="-514350"/>
            <a:r>
              <a:rPr lang="en-US" b="1" dirty="0" smtClean="0"/>
              <a:t>49,269 </a:t>
            </a:r>
            <a:r>
              <a:rPr lang="en-US" b="1" dirty="0" err="1" smtClean="0"/>
              <a:t>lbs</a:t>
            </a:r>
            <a:r>
              <a:rPr lang="en-US" b="1" dirty="0" smtClean="0"/>
              <a:t> removed</a:t>
            </a:r>
          </a:p>
          <a:p>
            <a:pPr marL="514350" indent="-514350"/>
            <a:r>
              <a:rPr lang="en-US" b="1" dirty="0" smtClean="0"/>
              <a:t>Total: 164,013 </a:t>
            </a:r>
            <a:r>
              <a:rPr lang="en-US" b="1" dirty="0" err="1" smtClean="0"/>
              <a:t>lbs</a:t>
            </a:r>
            <a:r>
              <a:rPr lang="en-US" b="1" dirty="0" smtClean="0"/>
              <a:t> (74 metric tons) removed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</a:t>
            </a:r>
            <a:r>
              <a:rPr lang="en-US" dirty="0" smtClean="0"/>
              <a:t>Mission – Leg 1 – R/V </a:t>
            </a:r>
            <a:r>
              <a:rPr lang="en-US" i="1" dirty="0" smtClean="0"/>
              <a:t>Oscar Elton </a:t>
            </a:r>
            <a:r>
              <a:rPr lang="en-US" i="1" dirty="0" err="1" smtClean="0"/>
              <a:t>Sette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98" y="1171668"/>
            <a:ext cx="5565568" cy="4525963"/>
          </a:xfrm>
        </p:spPr>
        <p:txBody>
          <a:bodyPr/>
          <a:lstStyle/>
          <a:p>
            <a:r>
              <a:rPr lang="en-US" dirty="0" smtClean="0"/>
              <a:t>September 19 – October 11, 2018</a:t>
            </a:r>
          </a:p>
          <a:p>
            <a:pPr lvl="1"/>
            <a:r>
              <a:rPr lang="en-US" dirty="0" smtClean="0"/>
              <a:t>19 staff (17 divers/coxswains + 1 UAS pilot + 1 data manager)</a:t>
            </a:r>
          </a:p>
          <a:p>
            <a:r>
              <a:rPr lang="en-US" dirty="0" smtClean="0"/>
              <a:t>In-water removal operations</a:t>
            </a:r>
          </a:p>
          <a:p>
            <a:r>
              <a:rPr lang="en-US" dirty="0" smtClean="0"/>
              <a:t>2.23 km² reef area surveyed and cleaned</a:t>
            </a:r>
          </a:p>
          <a:p>
            <a:r>
              <a:rPr lang="en-US" b="1" dirty="0" smtClean="0"/>
              <a:t>51,504 </a:t>
            </a:r>
            <a:r>
              <a:rPr lang="en-US" b="1" dirty="0" err="1" smtClean="0"/>
              <a:t>lbs</a:t>
            </a:r>
            <a:r>
              <a:rPr lang="en-US" b="1" dirty="0" smtClean="0"/>
              <a:t> removed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89" y="1436912"/>
            <a:ext cx="6117938" cy="45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307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2" y="-1"/>
            <a:ext cx="5575466" cy="37169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77" y="3178132"/>
            <a:ext cx="5337960" cy="400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" y="3586347"/>
            <a:ext cx="5573486" cy="4180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78" y="27709"/>
            <a:ext cx="5337959" cy="35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6</a:t>
            </a:fld>
            <a:endParaRPr lang="en-US" dirty="0">
              <a:latin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7" y="-159798"/>
            <a:ext cx="5575139" cy="4182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8" y="3330041"/>
            <a:ext cx="5557384" cy="37067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51" y="-159798"/>
            <a:ext cx="5576098" cy="4182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51" y="3317558"/>
            <a:ext cx="5576098" cy="3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</a:t>
            </a:r>
            <a:r>
              <a:rPr lang="en-US" dirty="0" smtClean="0"/>
              <a:t>Mission – Leg 2 – Midway Atoll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98" y="1171668"/>
            <a:ext cx="5565568" cy="4525963"/>
          </a:xfrm>
        </p:spPr>
        <p:txBody>
          <a:bodyPr>
            <a:noAutofit/>
          </a:bodyPr>
          <a:lstStyle/>
          <a:p>
            <a:r>
              <a:rPr lang="en-US" sz="2600" dirty="0" smtClean="0"/>
              <a:t>October 5-25, 2018</a:t>
            </a:r>
          </a:p>
          <a:p>
            <a:pPr lvl="1"/>
            <a:r>
              <a:rPr lang="en-US" sz="2600" dirty="0" smtClean="0"/>
              <a:t>15 staff (14 divers/coxswains + 1 UAS pilot) – October 5-12</a:t>
            </a:r>
          </a:p>
          <a:p>
            <a:pPr lvl="1"/>
            <a:r>
              <a:rPr lang="en-US" sz="2600" dirty="0" smtClean="0"/>
              <a:t>5 staff (5 divers/coxswains) – October 13-25</a:t>
            </a:r>
          </a:p>
          <a:p>
            <a:r>
              <a:rPr lang="en-US" sz="2600" dirty="0" smtClean="0"/>
              <a:t>In-water and shoreline removal operations</a:t>
            </a:r>
          </a:p>
          <a:p>
            <a:r>
              <a:rPr lang="en-US" sz="2600" dirty="0" smtClean="0"/>
              <a:t>1.35 </a:t>
            </a:r>
            <a:r>
              <a:rPr lang="en-US" sz="2600" dirty="0"/>
              <a:t>km² reef area surveyed and </a:t>
            </a:r>
            <a:r>
              <a:rPr lang="en-US" sz="2600" dirty="0" smtClean="0"/>
              <a:t>cleaned</a:t>
            </a:r>
          </a:p>
          <a:p>
            <a:r>
              <a:rPr lang="en-US" sz="2600" dirty="0" smtClean="0"/>
              <a:t>0.41 </a:t>
            </a:r>
            <a:r>
              <a:rPr lang="en-US" sz="2600" dirty="0"/>
              <a:t>km² </a:t>
            </a:r>
            <a:r>
              <a:rPr lang="en-US" sz="2600" dirty="0" smtClean="0"/>
              <a:t>shoreline surveyed </a:t>
            </a:r>
            <a:r>
              <a:rPr lang="en-US" sz="2600" dirty="0"/>
              <a:t>and </a:t>
            </a:r>
            <a:r>
              <a:rPr lang="en-US" sz="2600" dirty="0" smtClean="0"/>
              <a:t>cleaned</a:t>
            </a:r>
          </a:p>
          <a:p>
            <a:r>
              <a:rPr lang="en-US" b="1" dirty="0" smtClean="0"/>
              <a:t>63,240 </a:t>
            </a:r>
            <a:r>
              <a:rPr lang="en-US" b="1" dirty="0" err="1"/>
              <a:t>lbs</a:t>
            </a:r>
            <a:r>
              <a:rPr lang="en-US" b="1" dirty="0"/>
              <a:t> removed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1554480"/>
            <a:ext cx="6135584" cy="40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44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83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882937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4" y="0"/>
            <a:ext cx="5263242" cy="35088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16" y="-159655"/>
            <a:ext cx="5263241" cy="350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16" y="3349173"/>
            <a:ext cx="5263241" cy="350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4" y="3349173"/>
            <a:ext cx="5263242" cy="35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48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</a:t>
            </a:r>
            <a:r>
              <a:rPr lang="en-US" dirty="0" smtClean="0"/>
              <a:t>Mission – Leg 3 – M/V </a:t>
            </a:r>
            <a:r>
              <a:rPr lang="en-US" i="1" dirty="0" err="1" smtClean="0"/>
              <a:t>Imua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98" y="1171668"/>
            <a:ext cx="5565568" cy="4525963"/>
          </a:xfrm>
        </p:spPr>
        <p:txBody>
          <a:bodyPr/>
          <a:lstStyle/>
          <a:p>
            <a:r>
              <a:rPr lang="en-US" dirty="0" smtClean="0"/>
              <a:t>October 13-30, 2018</a:t>
            </a:r>
          </a:p>
          <a:p>
            <a:pPr lvl="1"/>
            <a:r>
              <a:rPr lang="en-US" dirty="0" smtClean="0"/>
              <a:t>10 staff (9 coxswains + 1 UAS pilot)</a:t>
            </a:r>
          </a:p>
          <a:p>
            <a:r>
              <a:rPr lang="en-US" dirty="0" smtClean="0"/>
              <a:t>Shoreline removal operations</a:t>
            </a:r>
          </a:p>
          <a:p>
            <a:r>
              <a:rPr lang="en-US" dirty="0" smtClean="0"/>
              <a:t>0.18 </a:t>
            </a:r>
            <a:r>
              <a:rPr lang="en-US" dirty="0"/>
              <a:t>km² shoreline surveyed and </a:t>
            </a:r>
            <a:r>
              <a:rPr lang="en-US" dirty="0" smtClean="0"/>
              <a:t>cleaned</a:t>
            </a:r>
          </a:p>
          <a:p>
            <a:r>
              <a:rPr lang="en-US" b="1" dirty="0" smtClean="0"/>
              <a:t>49,269 </a:t>
            </a:r>
            <a:r>
              <a:rPr lang="en-US" b="1" dirty="0" err="1"/>
              <a:t>lbs</a:t>
            </a:r>
            <a:r>
              <a:rPr lang="en-US" b="1" dirty="0"/>
              <a:t> removed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32" y="1555667"/>
            <a:ext cx="6127668" cy="40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6" y="0"/>
            <a:ext cx="5854535" cy="3903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2" y="3398556"/>
            <a:ext cx="5860819" cy="3904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51" y="0"/>
            <a:ext cx="5818910" cy="436418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51" y="3398556"/>
            <a:ext cx="5848705" cy="3899137"/>
          </a:xfrm>
        </p:spPr>
      </p:pic>
    </p:spTree>
    <p:extLst>
      <p:ext uri="{BB962C8B-B14F-4D97-AF65-F5344CB8AC3E}">
        <p14:creationId xmlns:p14="http://schemas.microsoft.com/office/powerpoint/2010/main" val="42918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</a:t>
            </a:r>
            <a:r>
              <a:rPr lang="en-US" dirty="0" smtClean="0"/>
              <a:t>Mission – Outreach/Media Event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98" y="1171668"/>
            <a:ext cx="519743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906 people directly reached through outreach and education</a:t>
            </a:r>
          </a:p>
          <a:p>
            <a:r>
              <a:rPr lang="en-US" dirty="0" smtClean="0"/>
              <a:t>10 elementary/intermediate school outreach events pre-mission</a:t>
            </a:r>
          </a:p>
          <a:p>
            <a:r>
              <a:rPr lang="en-US" dirty="0" smtClean="0"/>
              <a:t>3 high schools attended outreach events post-mission</a:t>
            </a:r>
          </a:p>
          <a:p>
            <a:r>
              <a:rPr lang="en-US" dirty="0" smtClean="0"/>
              <a:t>Information about project shared on blogs, local TV, magazine articles, CBS 60 Minutes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48" y="1554480"/>
            <a:ext cx="6131052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Field </a:t>
            </a:r>
            <a:r>
              <a:rPr lang="en-US" dirty="0" smtClean="0"/>
              <a:t>Mission – Debris Disposal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470" y="1246909"/>
            <a:ext cx="5565568" cy="4940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Nets-to-Energy Program down-cycles all nets to electricity for Oahu, Hawaii</a:t>
            </a:r>
          </a:p>
          <a:p>
            <a:r>
              <a:rPr lang="en-US" dirty="0" smtClean="0"/>
              <a:t>Clean, usable plastic is used by non-profit organizations and artists for outreach and education</a:t>
            </a:r>
          </a:p>
          <a:p>
            <a:r>
              <a:rPr lang="en-US" dirty="0" smtClean="0"/>
              <a:t>Plastic is donated to a non-profit to recycle and create new products</a:t>
            </a:r>
          </a:p>
          <a:p>
            <a:r>
              <a:rPr lang="en-US" dirty="0" smtClean="0"/>
              <a:t>Remainder is incinerated to create electricity using Waste-to-Energy Program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96" y="1246909"/>
            <a:ext cx="6238504" cy="4678878"/>
          </a:xfrm>
        </p:spPr>
      </p:pic>
    </p:spTree>
    <p:extLst>
      <p:ext uri="{BB962C8B-B14F-4D97-AF65-F5344CB8AC3E}">
        <p14:creationId xmlns:p14="http://schemas.microsoft.com/office/powerpoint/2010/main" val="21409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On-going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95095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Shoreline Accumulation Study</a:t>
            </a:r>
          </a:p>
          <a:p>
            <a:pPr lvl="1"/>
            <a:r>
              <a:rPr lang="en-US" dirty="0" smtClean="0"/>
              <a:t>Midway Atoll (2013-2018)</a:t>
            </a:r>
          </a:p>
          <a:p>
            <a:pPr lvl="1"/>
            <a:r>
              <a:rPr lang="en-US" dirty="0" smtClean="0"/>
              <a:t>Kure Atoll, Pearl and Hermes Atoll, Lisianski Island, Laysan Island, French Frigate Shoals (2018)</a:t>
            </a:r>
          </a:p>
          <a:p>
            <a:r>
              <a:rPr lang="en-US" dirty="0" smtClean="0"/>
              <a:t>Structure-from-Motion (SFM) Benthic Habitat Impact Pilot Study</a:t>
            </a:r>
          </a:p>
          <a:p>
            <a:pPr lvl="1"/>
            <a:r>
              <a:rPr lang="en-US" dirty="0"/>
              <a:t>Satellite Buoy Net Tagging Pilot </a:t>
            </a:r>
            <a:r>
              <a:rPr lang="en-US" dirty="0" smtClean="0"/>
              <a:t>Study</a:t>
            </a:r>
          </a:p>
          <a:p>
            <a:r>
              <a:rPr lang="en-US" dirty="0" smtClean="0"/>
              <a:t>Unmanned Aerial Systems (UAS) Pilot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67</a:t>
            </a:fld>
            <a:endParaRPr lang="en-US" dirty="0">
              <a:latin typeface="Arial Narro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5" y="1125240"/>
            <a:ext cx="6385389" cy="4789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46717" y="2947388"/>
            <a:ext cx="656948" cy="105644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scene3d>
            <a:camera prst="orthographicFront">
              <a:rot lat="1200000" lon="0" rev="1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189735" y="2348146"/>
            <a:ext cx="656948" cy="105644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scene3d>
            <a:camera prst="orthographicFront">
              <a:rot lat="1200000" lon="0" rev="1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On-going Research – Shoreline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4950955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Midway Atoll (2013-2018)</a:t>
            </a:r>
          </a:p>
          <a:p>
            <a:r>
              <a:rPr lang="en-US" dirty="0" smtClean="0"/>
              <a:t>Kure Atoll, Pearl and Hermes Atoll, Lisianski Island, Laysan Island, French Frigate Shoals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68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58" y="1395678"/>
            <a:ext cx="6492342" cy="43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69</a:t>
            </a:fld>
            <a:endParaRPr lang="en-US" dirty="0">
              <a:latin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"/>
            <a:ext cx="12192000" cy="6552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4231" y="2967335"/>
            <a:ext cx="3343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Midway Atoll</a:t>
            </a:r>
          </a:p>
        </p:txBody>
      </p:sp>
    </p:spTree>
    <p:extLst>
      <p:ext uri="{BB962C8B-B14F-4D97-AF65-F5344CB8AC3E}">
        <p14:creationId xmlns:p14="http://schemas.microsoft.com/office/powerpoint/2010/main" val="33183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7</a:t>
            </a:fld>
            <a:endParaRPr lang="en-US" dirty="0">
              <a:latin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187"/>
            <a:ext cx="5971037" cy="3982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36" y="3218214"/>
            <a:ext cx="6317673" cy="4738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7" y="2945081"/>
            <a:ext cx="6284917" cy="4191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7" y="-1483774"/>
            <a:ext cx="6269318" cy="47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r>
              <a:rPr lang="en-US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 defTabSz="457200"/>
              <a:t>70</a:t>
            </a:fld>
            <a:endParaRPr lang="en-US" dirty="0">
              <a:latin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39" y="0"/>
            <a:ext cx="916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872152"/>
            <a:ext cx="5851535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969243"/>
            <a:ext cx="6741226" cy="43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35" y="91440"/>
            <a:ext cx="8388096" cy="6291072"/>
          </a:xfrm>
        </p:spPr>
      </p:pic>
    </p:spTree>
    <p:extLst>
      <p:ext uri="{BB962C8B-B14F-4D97-AF65-F5344CB8AC3E}">
        <p14:creationId xmlns:p14="http://schemas.microsoft.com/office/powerpoint/2010/main" val="32967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440"/>
            <a:ext cx="8388096" cy="6291072"/>
          </a:xfrm>
        </p:spPr>
      </p:pic>
    </p:spTree>
    <p:extLst>
      <p:ext uri="{BB962C8B-B14F-4D97-AF65-F5344CB8AC3E}">
        <p14:creationId xmlns:p14="http://schemas.microsoft.com/office/powerpoint/2010/main" val="38761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440"/>
            <a:ext cx="8388095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805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805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1" y="91807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1" y="91805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440"/>
            <a:ext cx="8388096" cy="6291072"/>
          </a:xfrm>
        </p:spPr>
      </p:pic>
    </p:spTree>
    <p:extLst>
      <p:ext uri="{BB962C8B-B14F-4D97-AF65-F5344CB8AC3E}">
        <p14:creationId xmlns:p14="http://schemas.microsoft.com/office/powerpoint/2010/main" val="18914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8" y="-657102"/>
            <a:ext cx="6693722" cy="44624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5008"/>
            <a:ext cx="6056418" cy="403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277"/>
            <a:ext cx="6056418" cy="4037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0" y="3307278"/>
            <a:ext cx="6350331" cy="42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439"/>
            <a:ext cx="8388095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808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91808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1" y="91806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1" y="91805"/>
            <a:ext cx="8388096" cy="62910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83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288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6" y="0"/>
            <a:ext cx="9088138" cy="6858000"/>
          </a:xfrm>
        </p:spPr>
      </p:pic>
    </p:spTree>
    <p:extLst>
      <p:ext uri="{BB962C8B-B14F-4D97-AF65-F5344CB8AC3E}">
        <p14:creationId xmlns:p14="http://schemas.microsoft.com/office/powerpoint/2010/main" val="39895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 Research – Shoreline Accumulation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554181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every 300m shoreline segment surveyed:</a:t>
            </a:r>
          </a:p>
          <a:p>
            <a:pPr lvl="1"/>
            <a:r>
              <a:rPr lang="en-US" dirty="0" smtClean="0"/>
              <a:t>Date of last survey (to calculate # days of accumulation)</a:t>
            </a:r>
          </a:p>
          <a:p>
            <a:pPr lvl="1"/>
            <a:r>
              <a:rPr lang="en-US" dirty="0" smtClean="0"/>
              <a:t>Shoreline survey area (m²)</a:t>
            </a:r>
          </a:p>
          <a:p>
            <a:pPr lvl="1"/>
            <a:r>
              <a:rPr lang="en-US" dirty="0" smtClean="0"/>
              <a:t>Weight of debris from survey area (</a:t>
            </a:r>
            <a:r>
              <a:rPr lang="en-US" dirty="0" err="1" smtClean="0"/>
              <a:t>lbs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Tallies of each debris item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30" y="1508166"/>
            <a:ext cx="6175169" cy="41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-147075"/>
            <a:ext cx="3654414" cy="24400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95" y="4712960"/>
            <a:ext cx="3649890" cy="2437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6" y="-147074"/>
            <a:ext cx="3661703" cy="2444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09" y="-144641"/>
            <a:ext cx="3654415" cy="244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275492"/>
            <a:ext cx="3654415" cy="2440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09" y="2297853"/>
            <a:ext cx="3654415" cy="2440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95" y="2297852"/>
            <a:ext cx="3654414" cy="24400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1" y="4712960"/>
            <a:ext cx="3650993" cy="2437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4712960"/>
            <a:ext cx="3654415" cy="24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51" y="1190000"/>
            <a:ext cx="4208815" cy="42088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2" y="1190002"/>
            <a:ext cx="4208815" cy="4208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85" y="1190002"/>
            <a:ext cx="4208815" cy="42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761"/>
            <a:ext cx="13740115" cy="8740239"/>
          </a:xfrm>
        </p:spPr>
      </p:pic>
    </p:spTree>
    <p:extLst>
      <p:ext uri="{BB962C8B-B14F-4D97-AF65-F5344CB8AC3E}">
        <p14:creationId xmlns:p14="http://schemas.microsoft.com/office/powerpoint/2010/main" val="18388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On-going Research – SFM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207294"/>
            <a:ext cx="5285173" cy="4625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Structure-from-Motion 3-D technology to map the reef</a:t>
            </a:r>
          </a:p>
          <a:p>
            <a:r>
              <a:rPr lang="en-US" dirty="0" smtClean="0"/>
              <a:t>Goal is to quantitatively measure negative impact of net on coral reef ecosystems</a:t>
            </a:r>
          </a:p>
          <a:p>
            <a:pPr lvl="1"/>
            <a:r>
              <a:rPr lang="en-US" dirty="0" smtClean="0"/>
              <a:t>Pearl and Hermes Atoll -Lagoon</a:t>
            </a:r>
          </a:p>
          <a:p>
            <a:pPr lvl="1"/>
            <a:r>
              <a:rPr lang="en-US" dirty="0" smtClean="0"/>
              <a:t>21 impact site mosaics (before and after net removal)</a:t>
            </a:r>
          </a:p>
          <a:p>
            <a:pPr lvl="1"/>
            <a:r>
              <a:rPr lang="en-US" dirty="0" smtClean="0"/>
              <a:t>21 control site mosaics </a:t>
            </a:r>
          </a:p>
          <a:p>
            <a:r>
              <a:rPr lang="en-US" dirty="0" smtClean="0"/>
              <a:t>Analysis and results are pending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32" y="928091"/>
            <a:ext cx="5015884" cy="27886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34" y="3716716"/>
            <a:ext cx="5015884" cy="26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" y="332509"/>
            <a:ext cx="12199491" cy="58070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</a:t>
            </a:r>
            <a:r>
              <a:rPr lang="en-US" dirty="0" err="1" smtClean="0"/>
              <a:t>Sfm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Play </a:t>
            </a:r>
            <a:r>
              <a:rPr lang="en-US" dirty="0" err="1" smtClean="0"/>
              <a:t>Sfm</a:t>
            </a:r>
            <a:r>
              <a:rPr lang="en-US" dirty="0" smtClean="0"/>
              <a:t> marine debris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3" y="-3447135"/>
            <a:ext cx="7160820" cy="1360478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0" y="0"/>
            <a:ext cx="8876886" cy="6858000"/>
          </a:xfrm>
        </p:spPr>
      </p:pic>
    </p:spTree>
    <p:extLst>
      <p:ext uri="{BB962C8B-B14F-4D97-AF65-F5344CB8AC3E}">
        <p14:creationId xmlns:p14="http://schemas.microsoft.com/office/powerpoint/2010/main" val="11162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60" y="0"/>
            <a:ext cx="8873451" cy="6858000"/>
          </a:xfrm>
        </p:spPr>
      </p:pic>
    </p:spTree>
    <p:extLst>
      <p:ext uri="{BB962C8B-B14F-4D97-AF65-F5344CB8AC3E}">
        <p14:creationId xmlns:p14="http://schemas.microsoft.com/office/powerpoint/2010/main" val="19139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Research – Satellite Buoy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207294"/>
            <a:ext cx="6093041" cy="4953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Paired with SFM study</a:t>
            </a:r>
          </a:p>
          <a:p>
            <a:r>
              <a:rPr lang="en-US" dirty="0" smtClean="0"/>
              <a:t>Goal is to better understand how many reefs a single net impacts before settling</a:t>
            </a:r>
          </a:p>
          <a:p>
            <a:pPr lvl="1"/>
            <a:r>
              <a:rPr lang="en-US" dirty="0" smtClean="0"/>
              <a:t>Pearl and Hermes Atoll Lagoon</a:t>
            </a:r>
          </a:p>
          <a:p>
            <a:pPr lvl="1"/>
            <a:r>
              <a:rPr lang="en-US" dirty="0" smtClean="0"/>
              <a:t>6 nets tagged </a:t>
            </a:r>
          </a:p>
          <a:p>
            <a:pPr lvl="1"/>
            <a:r>
              <a:rPr lang="en-US" dirty="0" smtClean="0"/>
              <a:t>Criteria: &gt;75% buoyant, level 1 (minimal) bio-fouling, minimum 0.5 m³</a:t>
            </a:r>
          </a:p>
          <a:p>
            <a:r>
              <a:rPr lang="en-US" dirty="0" smtClean="0"/>
              <a:t>Analysis and results are pending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63" y="3039630"/>
            <a:ext cx="4714043" cy="314269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63" y="1126475"/>
            <a:ext cx="4714043" cy="19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Research – UAS Survey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0" y="1128188"/>
            <a:ext cx="5171897" cy="51718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207294"/>
            <a:ext cx="5888854" cy="4989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Used Fixed-wing UAS to determine if net detection was feasible</a:t>
            </a:r>
          </a:p>
          <a:p>
            <a:r>
              <a:rPr lang="en-US" dirty="0" smtClean="0"/>
              <a:t>Goal is to reduce in-water survey time and identify net accumulation hot-spots</a:t>
            </a:r>
          </a:p>
          <a:p>
            <a:pPr lvl="1"/>
            <a:r>
              <a:rPr lang="en-US" dirty="0" smtClean="0"/>
              <a:t>Pearl and Hermes Atoll Lagoon</a:t>
            </a:r>
          </a:p>
          <a:p>
            <a:pPr lvl="1"/>
            <a:r>
              <a:rPr lang="en-US" dirty="0" smtClean="0"/>
              <a:t>60m altitude</a:t>
            </a:r>
          </a:p>
          <a:p>
            <a:pPr lvl="1"/>
            <a:r>
              <a:rPr lang="en-US" dirty="0" smtClean="0"/>
              <a:t>Red-green-blue (RGB) and Infrared (IR) sensors</a:t>
            </a:r>
          </a:p>
          <a:p>
            <a:pPr lvl="1"/>
            <a:r>
              <a:rPr lang="en-US" dirty="0" smtClean="0"/>
              <a:t>3.39 km² mapped in &lt;10 cm resolution</a:t>
            </a:r>
          </a:p>
          <a:p>
            <a:pPr lvl="1"/>
            <a:r>
              <a:rPr lang="en-US" dirty="0" smtClean="0"/>
              <a:t>Mapped areas were ground-</a:t>
            </a:r>
            <a:r>
              <a:rPr lang="en-US" dirty="0" err="1" smtClean="0"/>
              <a:t>truthed</a:t>
            </a:r>
            <a:r>
              <a:rPr lang="en-US" dirty="0" smtClean="0"/>
              <a:t> via swim survey</a:t>
            </a:r>
          </a:p>
          <a:p>
            <a:r>
              <a:rPr lang="en-US" dirty="0" smtClean="0"/>
              <a:t>Analysis and results are pending</a:t>
            </a:r>
          </a:p>
        </p:txBody>
      </p:sp>
    </p:spTree>
    <p:extLst>
      <p:ext uri="{BB962C8B-B14F-4D97-AF65-F5344CB8AC3E}">
        <p14:creationId xmlns:p14="http://schemas.microsoft.com/office/powerpoint/2010/main" val="1415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8753" y="-1039091"/>
            <a:ext cx="12310753" cy="9233064"/>
          </a:xfrm>
        </p:spPr>
      </p:pic>
    </p:spTree>
    <p:extLst>
      <p:ext uri="{BB962C8B-B14F-4D97-AF65-F5344CB8AC3E}">
        <p14:creationId xmlns:p14="http://schemas.microsoft.com/office/powerpoint/2010/main" val="18377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8753" y="-1039091"/>
            <a:ext cx="12310753" cy="9233064"/>
          </a:xfrm>
        </p:spPr>
      </p:pic>
      <p:sp>
        <p:nvSpPr>
          <p:cNvPr id="2" name="Oval 1"/>
          <p:cNvSpPr/>
          <p:nvPr/>
        </p:nvSpPr>
        <p:spPr>
          <a:xfrm>
            <a:off x="2968831" y="1828800"/>
            <a:ext cx="1448790" cy="23156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8736</TotalTime>
  <Words>1735</Words>
  <Application>Microsoft Office PowerPoint</Application>
  <PresentationFormat>Widescreen</PresentationFormat>
  <Paragraphs>299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Arial</vt:lpstr>
      <vt:lpstr>Arial Narrow</vt:lpstr>
      <vt:lpstr>Arial Narrow Bold</vt:lpstr>
      <vt:lpstr>NOAA Fisheries Content Slides</vt:lpstr>
      <vt:lpstr>Northwestern Hawaiian Islands Marine Debris Project</vt:lpstr>
      <vt:lpstr>About the Presenter</vt:lpstr>
      <vt:lpstr>Presentation Overview</vt:lpstr>
      <vt:lpstr>Project Partners</vt:lpstr>
      <vt:lpstr>Background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Marine Debris Impacts</vt:lpstr>
      <vt:lpstr>PowerPoint Presentation</vt:lpstr>
      <vt:lpstr>PowerPoint Presentation</vt:lpstr>
      <vt:lpstr>Project History</vt:lpstr>
      <vt:lpstr>Marine Debris Removal Impacts</vt:lpstr>
      <vt:lpstr>Survey and Removal Methods</vt:lpstr>
      <vt:lpstr>Survey and Removal Methods - Towboard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and Removal Methods - Swim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and Removal Methods – In-water</vt:lpstr>
      <vt:lpstr>PowerPoint Presentation</vt:lpstr>
      <vt:lpstr>Survey and Removal Methods – Land</vt:lpstr>
      <vt:lpstr>Play debris survey video </vt:lpstr>
      <vt:lpstr>2018 Field Mission</vt:lpstr>
      <vt:lpstr>2018 Field Mission – Leg 1 – R/V Oscar Elton Sette</vt:lpstr>
      <vt:lpstr>PowerPoint Presentation</vt:lpstr>
      <vt:lpstr>2018 Field Mission – Leg 2 – Midway Atoll</vt:lpstr>
      <vt:lpstr>PowerPoint Presentation</vt:lpstr>
      <vt:lpstr>PowerPoint Presentation</vt:lpstr>
      <vt:lpstr>2018 Field Mission – Leg 3 – M/V Imua</vt:lpstr>
      <vt:lpstr>PowerPoint Presentation</vt:lpstr>
      <vt:lpstr>2018 Field Mission – Outreach/Media Event</vt:lpstr>
      <vt:lpstr>2018 Field Mission – Debris Disposal</vt:lpstr>
      <vt:lpstr>On-going Research</vt:lpstr>
      <vt:lpstr>On-going Research – Shoreline Accumulation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On-going Research – Shoreline Accumulation</vt:lpstr>
      <vt:lpstr>PowerPoint Presentation</vt:lpstr>
      <vt:lpstr>PowerPoint Presentation</vt:lpstr>
      <vt:lpstr>On-going Research – SFM Survey</vt:lpstr>
      <vt:lpstr>PowerPoint Presentation</vt:lpstr>
      <vt:lpstr>Play Sfm video</vt:lpstr>
      <vt:lpstr>PowerPoint Presentation</vt:lpstr>
      <vt:lpstr>PowerPoint Presentation</vt:lpstr>
      <vt:lpstr>PowerPoint Presentation</vt:lpstr>
      <vt:lpstr>Recent Research – Satellite Buoy Survey</vt:lpstr>
      <vt:lpstr>Recent Research – UAS Survey</vt:lpstr>
      <vt:lpstr>PowerPoint Presentation</vt:lpstr>
      <vt:lpstr>PowerPoint Presentation</vt:lpstr>
      <vt:lpstr>PowerPoint Presentation</vt:lpstr>
      <vt:lpstr>Future </vt:lpstr>
      <vt:lpstr>For more information on the project </vt:lpstr>
      <vt:lpstr>Questions?</vt:lpstr>
    </vt:vector>
  </TitlesOfParts>
  <Company>National Marine Fisheries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"James Morioka - NOAA Affiliate" &lt;james.morioka@noaa.gov&gt;</dc:creator>
  <cp:lastModifiedBy>Tracy Gill</cp:lastModifiedBy>
  <cp:revision>85</cp:revision>
  <dcterms:created xsi:type="dcterms:W3CDTF">2018-11-29T23:10:13Z</dcterms:created>
  <dcterms:modified xsi:type="dcterms:W3CDTF">2019-07-25T14:37:54Z</dcterms:modified>
</cp:coreProperties>
</file>